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29"/>
  </p:notesMasterIdLst>
  <p:sldIdLst>
    <p:sldId id="256" r:id="rId3"/>
    <p:sldId id="262" r:id="rId4"/>
    <p:sldId id="263" r:id="rId5"/>
    <p:sldId id="264" r:id="rId6"/>
    <p:sldId id="267" r:id="rId7"/>
    <p:sldId id="270" r:id="rId8"/>
    <p:sldId id="271" r:id="rId9"/>
    <p:sldId id="277" r:id="rId10"/>
    <p:sldId id="278" r:id="rId11"/>
    <p:sldId id="279" r:id="rId12"/>
    <p:sldId id="282" r:id="rId13"/>
    <p:sldId id="281" r:id="rId14"/>
    <p:sldId id="285" r:id="rId15"/>
    <p:sldId id="283" r:id="rId16"/>
    <p:sldId id="284" r:id="rId17"/>
    <p:sldId id="287" r:id="rId18"/>
    <p:sldId id="288" r:id="rId19"/>
    <p:sldId id="291" r:id="rId20"/>
    <p:sldId id="289" r:id="rId21"/>
    <p:sldId id="290" r:id="rId22"/>
    <p:sldId id="292" r:id="rId23"/>
    <p:sldId id="293" r:id="rId24"/>
    <p:sldId id="294" r:id="rId25"/>
    <p:sldId id="295" r:id="rId26"/>
    <p:sldId id="297" r:id="rId27"/>
    <p:sldId id="296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11" autoAdjust="0"/>
  </p:normalViewPr>
  <p:slideViewPr>
    <p:cSldViewPr>
      <p:cViewPr varScale="1">
        <p:scale>
          <a:sx n="74" d="100"/>
          <a:sy n="74" d="100"/>
        </p:scale>
        <p:origin x="129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287AA-0D99-42CE-A71B-10FA9908BBF8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C167DB-EFF0-400D-96A1-6799F871DE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47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650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73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CEAB1635-7AB6-4A02-8F63-2344453D2D8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CEAB1635-7AB6-4A02-8F63-2344453D2D8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2/19/2017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 latinLnBrk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2/19/2017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2/19/2017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2/19/2017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2/19/2017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ts val="24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lt"/>
                <a:cs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fld id="{CEAB1635-7AB6-4A02-8F63-2344453D2D8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lt"/>
                <a:cs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ts val="24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CEAB1635-7AB6-4A02-8F63-2344453D2D8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CFA480D-CB17-4C49-BB2A-C7514E1C7CEA}" type="datetimeFigureOut">
              <a:rPr lang="en-US" smtClean="0"/>
              <a:pPr/>
              <a:t>2/19/2017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algn="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>
              <a:defRPr sz="1600" baseline="0">
                <a:solidFill>
                  <a:schemeClr val="tx2"/>
                </a:solidFill>
              </a:defRPr>
            </a:lvl1pPr>
          </a:lstStyle>
          <a:p>
            <a:pPr algn="ctr"/>
            <a:fld id="{CEAB1635-7AB6-4A02-8F63-2344453D2D84}" type="slidenum">
              <a:rPr lang="en-US" smtClean="0"/>
              <a:pPr algn="ctr"/>
              <a:t>‹#›</a:t>
            </a:fld>
            <a:endParaRPr lang="en-US" sz="1600" baseline="0" dirty="0">
              <a:solidFill>
                <a:schemeClr val="tx2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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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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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132856"/>
            <a:ext cx="8305800" cy="1981200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МАСТЕР-КЛАСС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Открытка </a:t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ко Дню защитника Отечества</a:t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с элементами техники «</a:t>
            </a:r>
            <a:r>
              <a:rPr lang="ru-RU" sz="3200" dirty="0" err="1" smtClean="0">
                <a:solidFill>
                  <a:schemeClr val="accent6">
                    <a:lumMod val="50000"/>
                  </a:schemeClr>
                </a:solidFill>
              </a:rPr>
              <a:t>вытинанка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  <a:endParaRPr lang="ru-RU" sz="3200" noProof="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114056"/>
            <a:ext cx="8305800" cy="1143000"/>
          </a:xfrm>
        </p:spPr>
        <p:txBody>
          <a:bodyPr/>
          <a:lstStyle/>
          <a:p>
            <a:endParaRPr lang="ru-RU" dirty="0" smtClean="0"/>
          </a:p>
          <a:p>
            <a:r>
              <a:rPr lang="ru-RU" dirty="0" smtClean="0"/>
              <a:t>творческая  группа учащихся «Игнат»  предлагает всем желающим сделать своими руками открытку </a:t>
            </a:r>
          </a:p>
          <a:p>
            <a:r>
              <a:rPr lang="ru-RU" sz="2000" dirty="0"/>
              <a:t>(</a:t>
            </a:r>
            <a:r>
              <a:rPr lang="ru-RU" sz="2000" dirty="0" smtClean="0"/>
              <a:t>в рамках инновационного проекта) </a:t>
            </a:r>
            <a:endParaRPr lang="ru-RU" sz="2000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6"/>
          <a:stretch/>
        </p:blipFill>
        <p:spPr>
          <a:xfrm>
            <a:off x="3761401" y="2066760"/>
            <a:ext cx="5109093" cy="3003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b="2401"/>
          <a:stretch/>
        </p:blipFill>
        <p:spPr>
          <a:xfrm>
            <a:off x="3633832" y="2066760"/>
            <a:ext cx="5323723" cy="318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900" y="2007265"/>
            <a:ext cx="5438705" cy="3196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b="2401"/>
          <a:stretch/>
        </p:blipFill>
        <p:spPr>
          <a:xfrm>
            <a:off x="3477900" y="1918061"/>
            <a:ext cx="5482608" cy="3374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r="11414" b="3800"/>
          <a:stretch/>
        </p:blipFill>
        <p:spPr>
          <a:xfrm>
            <a:off x="3255716" y="1801706"/>
            <a:ext cx="5708772" cy="3682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r="5901" b="17801"/>
          <a:stretch/>
        </p:blipFill>
        <p:spPr>
          <a:xfrm>
            <a:off x="2967585" y="1801706"/>
            <a:ext cx="6006732" cy="3751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" t="-31" r="18888" b="10402"/>
          <a:stretch/>
        </p:blipFill>
        <p:spPr>
          <a:xfrm>
            <a:off x="2921583" y="1869868"/>
            <a:ext cx="6091372" cy="3880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r="21651" b="-400"/>
          <a:stretch/>
        </p:blipFill>
        <p:spPr>
          <a:xfrm rot="5400000">
            <a:off x="2783455" y="398776"/>
            <a:ext cx="6352845" cy="6076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70984" y="1375448"/>
            <a:ext cx="6597340" cy="4572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Все детали украшения готовы. Теперь собираем открытку</a:t>
            </a:r>
          </a:p>
          <a:p>
            <a:r>
              <a:rPr lang="ru-RU" sz="2200" dirty="0" smtClean="0"/>
              <a:t>Наклеить ажурные полосы на лицевую сторону открытки</a:t>
            </a:r>
          </a:p>
          <a:p>
            <a:r>
              <a:rPr lang="ru-RU" sz="2200" dirty="0" smtClean="0"/>
              <a:t>Наклеить ажурную полосу  на внутреннюю сторону открытки</a:t>
            </a:r>
          </a:p>
          <a:p>
            <a:r>
              <a:rPr lang="ru-RU" sz="2200" dirty="0" smtClean="0"/>
              <a:t>На лицевую сторону наклеить полосы зеленой креповой бумаги</a:t>
            </a:r>
          </a:p>
          <a:p>
            <a:r>
              <a:rPr lang="ru-RU" sz="2200" dirty="0" smtClean="0"/>
              <a:t>Поочередно наклеить бутоны гвоздики</a:t>
            </a:r>
          </a:p>
          <a:p>
            <a:r>
              <a:rPr lang="ru-RU" sz="2200" dirty="0" smtClean="0"/>
              <a:t>Наклеить на «георгиевскую ленту» двойной скотч с обратной стороны</a:t>
            </a:r>
          </a:p>
          <a:p>
            <a:r>
              <a:rPr lang="ru-RU" sz="2200" dirty="0" smtClean="0"/>
              <a:t>Наклеить ленту на открытку</a:t>
            </a:r>
            <a:endParaRPr lang="ru-RU" sz="2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Шаг шестой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260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/>
              <a:t>Самуил Маршак</a:t>
            </a:r>
          </a:p>
          <a:p>
            <a:pPr marL="0" indent="0" algn="ctr">
              <a:buNone/>
            </a:pPr>
            <a:r>
              <a:rPr lang="ru-RU" dirty="0"/>
              <a:t>Февраль</a:t>
            </a:r>
          </a:p>
          <a:p>
            <a:pPr marL="0" indent="0" algn="ctr">
              <a:buNone/>
            </a:pPr>
            <a:r>
              <a:rPr lang="ru-RU" dirty="0"/>
              <a:t>Дуют ветры в феврале,</a:t>
            </a:r>
            <a:br>
              <a:rPr lang="ru-RU" dirty="0"/>
            </a:br>
            <a:r>
              <a:rPr lang="ru-RU" dirty="0"/>
              <a:t>Воют в трубах звонко,</a:t>
            </a:r>
            <a:br>
              <a:rPr lang="ru-RU" dirty="0"/>
            </a:br>
            <a:r>
              <a:rPr lang="ru-RU" dirty="0"/>
              <a:t>И несется по земле</a:t>
            </a:r>
            <a:br>
              <a:rPr lang="ru-RU" dirty="0"/>
            </a:br>
            <a:r>
              <a:rPr lang="ru-RU" dirty="0"/>
              <a:t>Белая поземка.</a:t>
            </a:r>
          </a:p>
          <a:p>
            <a:pPr marL="0" indent="0" algn="ctr">
              <a:buNone/>
            </a:pPr>
            <a:r>
              <a:rPr lang="ru-RU" dirty="0"/>
              <a:t>Поднимаясь, мчатся вдаль</a:t>
            </a:r>
            <a:br>
              <a:rPr lang="ru-RU" dirty="0"/>
            </a:br>
            <a:r>
              <a:rPr lang="ru-RU" dirty="0"/>
              <a:t>Самолетов звенья.</a:t>
            </a:r>
            <a:br>
              <a:rPr lang="ru-RU" dirty="0"/>
            </a:br>
            <a:r>
              <a:rPr lang="ru-RU" dirty="0"/>
              <a:t>Это празднует февраль</a:t>
            </a:r>
            <a:br>
              <a:rPr lang="ru-RU" dirty="0"/>
            </a:br>
            <a:r>
              <a:rPr lang="ru-RU" dirty="0"/>
              <a:t>Армии рожденье.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313779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ru-RU" dirty="0"/>
              <a:t>Открытка готова. А как же без теплых слов в честь защитников отечества?</a:t>
            </a:r>
          </a:p>
        </p:txBody>
      </p:sp>
    </p:spTree>
    <p:extLst>
      <p:ext uri="{BB962C8B-B14F-4D97-AF65-F5344CB8AC3E}">
        <p14:creationId xmlns:p14="http://schemas.microsoft.com/office/powerpoint/2010/main" val="183655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33966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Защитникам Отечества посвящается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3568" y="1700808"/>
            <a:ext cx="4059936" cy="4572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/>
              <a:t>Сергей Михалков</a:t>
            </a:r>
          </a:p>
          <a:p>
            <a:pPr marL="0" indent="0">
              <a:buNone/>
            </a:pPr>
            <a:r>
              <a:rPr lang="ru-RU" sz="3200" dirty="0" smtClean="0"/>
              <a:t>Зенитчики</a:t>
            </a:r>
            <a:endParaRPr lang="ru-RU" sz="3200" dirty="0"/>
          </a:p>
          <a:p>
            <a:pPr marL="0" indent="0">
              <a:buNone/>
            </a:pPr>
            <a:r>
              <a:rPr lang="ru-RU" sz="2400" dirty="0" smtClean="0"/>
              <a:t>Слышен рокот</a:t>
            </a:r>
          </a:p>
          <a:p>
            <a:pPr marL="0" indent="0">
              <a:buNone/>
            </a:pPr>
            <a:r>
              <a:rPr lang="ru-RU" sz="2400" dirty="0" smtClean="0"/>
              <a:t>Самолета.</a:t>
            </a:r>
          </a:p>
          <a:p>
            <a:pPr marL="0" indent="0">
              <a:buNone/>
            </a:pPr>
            <a:r>
              <a:rPr lang="ru-RU" sz="2400" dirty="0" smtClean="0"/>
              <a:t>В нашем небе</a:t>
            </a:r>
          </a:p>
          <a:p>
            <a:pPr marL="0" indent="0">
              <a:buNone/>
            </a:pPr>
            <a:r>
              <a:rPr lang="ru-RU" sz="2400" dirty="0" smtClean="0"/>
              <a:t>Бродит кто-то</a:t>
            </a:r>
          </a:p>
          <a:p>
            <a:pPr marL="0" indent="0">
              <a:buNone/>
            </a:pPr>
            <a:r>
              <a:rPr lang="ru-RU" sz="2400" dirty="0" smtClean="0"/>
              <a:t>На огромной высоте,</a:t>
            </a:r>
          </a:p>
          <a:p>
            <a:pPr marL="0" indent="0">
              <a:buNone/>
            </a:pPr>
            <a:r>
              <a:rPr lang="ru-RU" sz="2400" dirty="0" smtClean="0"/>
              <a:t>В облаках И в темноте.</a:t>
            </a:r>
          </a:p>
          <a:p>
            <a:pPr marL="0" indent="0">
              <a:buNone/>
            </a:pPr>
            <a:r>
              <a:rPr lang="ru-RU" sz="2400" dirty="0" smtClean="0"/>
              <a:t>Но безлунными ночами,</a:t>
            </a:r>
          </a:p>
          <a:p>
            <a:pPr marL="0" indent="0">
              <a:buNone/>
            </a:pPr>
            <a:r>
              <a:rPr lang="ru-RU" sz="2400" dirty="0" smtClean="0"/>
              <a:t>От зари и до зари,</a:t>
            </a:r>
          </a:p>
          <a:p>
            <a:pPr marL="0" indent="0" algn="ctr">
              <a:buNone/>
            </a:pPr>
            <a:endParaRPr lang="ru-RU" sz="2800" dirty="0">
              <a:effectLst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6864" y="1916832"/>
            <a:ext cx="4059936" cy="4572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 smtClean="0"/>
              <a:t>Небо </a:t>
            </a:r>
            <a:r>
              <a:rPr lang="ru-RU" sz="2400" dirty="0"/>
              <a:t>щупают лучами</a:t>
            </a:r>
          </a:p>
          <a:p>
            <a:pPr marL="0" indent="0">
              <a:buNone/>
            </a:pPr>
            <a:r>
              <a:rPr lang="ru-RU" sz="2400" dirty="0"/>
              <a:t>Боевые фонари</a:t>
            </a:r>
            <a:r>
              <a:rPr lang="ru-RU" sz="2400" dirty="0" smtClean="0"/>
              <a:t>.</a:t>
            </a:r>
          </a:p>
          <a:p>
            <a:pPr marL="0" indent="0">
              <a:buNone/>
            </a:pPr>
            <a:r>
              <a:rPr lang="ru-RU" sz="2400" dirty="0" smtClean="0"/>
              <a:t>Тяжело </a:t>
            </a:r>
            <a:r>
              <a:rPr lang="ru-RU" sz="2400" dirty="0"/>
              <a:t>лететь пилоту -</a:t>
            </a:r>
          </a:p>
          <a:p>
            <a:pPr marL="0" indent="0">
              <a:buNone/>
            </a:pPr>
            <a:r>
              <a:rPr lang="ru-RU" sz="2400" dirty="0"/>
              <a:t>Луч мешает самолету,</a:t>
            </a:r>
          </a:p>
          <a:p>
            <a:pPr marL="0" indent="0">
              <a:buNone/>
            </a:pPr>
            <a:r>
              <a:rPr lang="ru-RU" sz="2400" dirty="0"/>
              <a:t>А с земли</a:t>
            </a:r>
          </a:p>
          <a:p>
            <a:pPr marL="0" indent="0">
              <a:buNone/>
            </a:pPr>
            <a:r>
              <a:rPr lang="ru-RU" sz="2400" dirty="0"/>
              <a:t>Навстречу гулу</a:t>
            </a:r>
          </a:p>
          <a:p>
            <a:pPr marL="0" indent="0">
              <a:buNone/>
            </a:pPr>
            <a:r>
              <a:rPr lang="ru-RU" sz="2400" dirty="0"/>
              <a:t>Поднимают пушки дула:</a:t>
            </a:r>
          </a:p>
          <a:p>
            <a:pPr marL="0" indent="0">
              <a:buNone/>
            </a:pPr>
            <a:r>
              <a:rPr lang="ru-RU" sz="2400" dirty="0"/>
              <a:t>Если враг –</a:t>
            </a:r>
          </a:p>
          <a:p>
            <a:pPr marL="0" indent="0">
              <a:buNone/>
            </a:pPr>
            <a:r>
              <a:rPr lang="ru-RU" sz="2400" dirty="0"/>
              <a:t>Он будет сбит!</a:t>
            </a:r>
          </a:p>
          <a:p>
            <a:pPr marL="0" indent="0">
              <a:buNone/>
            </a:pPr>
            <a:r>
              <a:rPr lang="ru-RU" sz="2400" dirty="0"/>
              <a:t>Если друг -</a:t>
            </a:r>
          </a:p>
          <a:p>
            <a:pPr marL="0" indent="0">
              <a:buNone/>
            </a:pPr>
            <a:r>
              <a:rPr lang="ru-RU" sz="2400" dirty="0"/>
              <a:t>Пускай летит!!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815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1311079"/>
            <a:ext cx="3577073" cy="5007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6707" y="0"/>
            <a:ext cx="8229600" cy="96693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Защитникам Отечества посвящается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36696" y="1311079"/>
            <a:ext cx="483488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Памятник Александру Васильевичу Суворову расположен на Суворовской площади перед Марсовым полем в Санкт-Петербурге. Монумент был создан по повелению императора Павла I по возвращении полководца с триумфальной победой над наполеоновскими войсками в северной Италии. Скульптура представляет собой аллегорический образ античного героя в древнегреческих одеждах и шлеме. Поднятой правой рукой с мечом военачальник готов поразить врага, левая рука со щитом с изображением герба Российской империи, опущена вниз и укрывает жертвенник, на котором лежат тиара папы римского и неаполитанская и сардинская короны. Бронзовая фигура фельдмаршала олицетворяет древнеримского бога войны Марса.</a:t>
            </a:r>
          </a:p>
        </p:txBody>
      </p:sp>
    </p:spTree>
    <p:extLst>
      <p:ext uri="{BB962C8B-B14F-4D97-AF65-F5344CB8AC3E}">
        <p14:creationId xmlns:p14="http://schemas.microsoft.com/office/powerpoint/2010/main" val="381124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433265"/>
            <a:ext cx="8712968" cy="502007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400" dirty="0"/>
              <a:t>Портреты героев Отечественной войны 1812 года </a:t>
            </a:r>
            <a:endParaRPr lang="ru-RU" sz="2400" dirty="0" smtClean="0"/>
          </a:p>
          <a:p>
            <a:pPr marL="0" indent="0" algn="just">
              <a:buNone/>
            </a:pPr>
            <a:r>
              <a:rPr lang="ru-RU" sz="2400" dirty="0" smtClean="0"/>
              <a:t>(</a:t>
            </a:r>
            <a:r>
              <a:rPr lang="ru-RU" sz="2400" dirty="0"/>
              <a:t>Е.И. </a:t>
            </a:r>
            <a:r>
              <a:rPr lang="ru-RU" sz="2400" dirty="0" err="1"/>
              <a:t>Чаплица</a:t>
            </a:r>
            <a:r>
              <a:rPr lang="ru-RU" sz="2400" dirty="0"/>
              <a:t>, П.А. Оленина</a:t>
            </a:r>
            <a:r>
              <a:rPr lang="ru-RU" sz="2400" dirty="0" smtClean="0"/>
              <a:t>, </a:t>
            </a:r>
            <a:r>
              <a:rPr lang="ru-RU" sz="2400" dirty="0"/>
              <a:t>А.Р. Томилова, братьев Ланских и др</a:t>
            </a:r>
            <a:r>
              <a:rPr lang="ru-RU" sz="2400" dirty="0" smtClean="0"/>
              <a:t>.), выполненные русским художником Орестом Кипренским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1800" dirty="0" smtClean="0"/>
              <a:t>Портрет Е.И. </a:t>
            </a:r>
            <a:r>
              <a:rPr lang="ru-RU" sz="1800" dirty="0" err="1" smtClean="0"/>
              <a:t>Чаплица</a:t>
            </a:r>
            <a:r>
              <a:rPr lang="ru-RU" sz="1800" dirty="0" smtClean="0"/>
              <a:t>          Портрет П.А. Оленина        Портрет А.Р. Томилова</a:t>
            </a: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924944"/>
            <a:ext cx="2304256" cy="30018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603" y="2922473"/>
            <a:ext cx="2203147" cy="30042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4554" y="2949455"/>
            <a:ext cx="2444557" cy="2950327"/>
          </a:xfrm>
          <a:prstGeom prst="rect">
            <a:avLst/>
          </a:prstGeom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253376" y="-99392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Защитникам Отечества посвящается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929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764704"/>
            <a:ext cx="3746609" cy="5364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6160" y="5517232"/>
            <a:ext cx="4472648" cy="864096"/>
          </a:xfrm>
        </p:spPr>
        <p:txBody>
          <a:bodyPr>
            <a:noAutofit/>
          </a:bodyPr>
          <a:lstStyle/>
          <a:p>
            <a:pPr algn="just"/>
            <a:r>
              <a:rPr lang="ru-RU" sz="2400" dirty="0"/>
              <a:t>В облике </a:t>
            </a:r>
            <a:r>
              <a:rPr lang="ru-RU" sz="2400" dirty="0" smtClean="0"/>
              <a:t>Дениса Давыдова, еще одного героя, защищавшего Родину,  О. Кипренский передал гусарскую </a:t>
            </a:r>
            <a:r>
              <a:rPr lang="ru-RU" sz="2400" dirty="0"/>
              <a:t>молодцеватость, </a:t>
            </a:r>
            <a:r>
              <a:rPr lang="ru-RU" sz="2400" dirty="0" smtClean="0"/>
              <a:t>русскую </a:t>
            </a:r>
            <a:r>
              <a:rPr lang="ru-RU" sz="2400" dirty="0"/>
              <a:t>удаль, способность к страстному, живому чувству, раздумью. Свободная расслабленная поза, спокойствия не нарушает быстрый, проницательный взгляд черных глаз. </a:t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Сходные </a:t>
            </a:r>
            <a:r>
              <a:rPr lang="ru-RU" sz="2400" dirty="0"/>
              <a:t>черты присущи обширной серии портретов героев войны 1812 </a:t>
            </a:r>
            <a:r>
              <a:rPr lang="ru-RU" sz="2400" dirty="0" smtClean="0"/>
              <a:t>года, выполненные О. Кипренским.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3015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1524000"/>
            <a:ext cx="4704184" cy="4704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524000"/>
            <a:ext cx="3970784" cy="413724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dirty="0" err="1"/>
              <a:t>Мама́ев</a:t>
            </a:r>
            <a:r>
              <a:rPr lang="ru-RU" sz="1800" dirty="0"/>
              <a:t> курган — возвышенность на правом берегу реки Волги в Центральном районе города Волгограда, где во время Сталинградской битвы происходили ожесточённые бои, начиная с сентября 1942 года и заканчивая январем 1943 года. Сегодня Мамаев курган известен в первую очередь памятником-ансамблем «Героям Сталинградской битвы» с главным монументом «Родина-мать зовет!». На Мамаевом кургане существует несколько братских и индивидуальных могил, в которых покоится прах более 35 000 защитников Сталинграда.</a:t>
            </a:r>
          </a:p>
          <a:p>
            <a:pPr algn="just"/>
            <a:endParaRPr lang="ru-RU" sz="1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Защитникам Отечества посвящается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208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Впервые об обороне Брестской крепости стало известно из штабного немецкого донесения о взятии Брест-</a:t>
            </a:r>
            <a:r>
              <a:rPr lang="ru-RU" dirty="0" err="1"/>
              <a:t>Литовска</a:t>
            </a:r>
            <a:r>
              <a:rPr lang="ru-RU" dirty="0"/>
              <a:t>, захваченного в бумагах разгромленной 45-й пехотной дивизии (хранилось в Архиве МО СССР, оп.7514, д.1, л.227-228) в феврале 1942 года в районе </a:t>
            </a:r>
            <a:r>
              <a:rPr lang="ru-RU" dirty="0" err="1"/>
              <a:t>Кривцово</a:t>
            </a:r>
            <a:r>
              <a:rPr lang="ru-RU" dirty="0"/>
              <a:t> под Орлом при попытке уничтожить </a:t>
            </a:r>
            <a:r>
              <a:rPr lang="ru-RU" dirty="0" err="1"/>
              <a:t>болховскую</a:t>
            </a:r>
            <a:r>
              <a:rPr lang="ru-RU" dirty="0"/>
              <a:t> группировку немецких войск.</a:t>
            </a:r>
          </a:p>
          <a:p>
            <a:endParaRPr lang="ru-RU" dirty="0"/>
          </a:p>
          <a:p>
            <a:pPr marL="0" indent="0" algn="just">
              <a:buNone/>
            </a:pPr>
            <a:r>
              <a:rPr lang="ru-RU" dirty="0"/>
              <a:t>По материалам «Боевого донесения о взятии Брест-</a:t>
            </a:r>
            <a:r>
              <a:rPr lang="ru-RU" dirty="0" err="1"/>
              <a:t>Литовска</a:t>
            </a:r>
            <a:r>
              <a:rPr lang="ru-RU" dirty="0"/>
              <a:t>» в газете «Красная звезда» от 21 июня 1942 года была напечатана статья полковника </a:t>
            </a:r>
            <a:r>
              <a:rPr lang="ru-RU" dirty="0" err="1"/>
              <a:t>М.Толченова</a:t>
            </a:r>
            <a:r>
              <a:rPr lang="ru-RU" dirty="0"/>
              <a:t> «Год тому назад в Бресте» (Брестская крепость. Путеводитель по местам боев./Ред. </a:t>
            </a:r>
            <a:r>
              <a:rPr lang="ru-RU" dirty="0" err="1"/>
              <a:t>Гнедовец</a:t>
            </a:r>
            <a:r>
              <a:rPr lang="ru-RU" dirty="0"/>
              <a:t> П. </a:t>
            </a:r>
            <a:r>
              <a:rPr lang="ru-RU" dirty="0" err="1"/>
              <a:t>П.-М.:Воениздат</a:t>
            </a:r>
            <a:r>
              <a:rPr lang="ru-RU" dirty="0"/>
              <a:t>, 1965, с.36.-120 с.). В 1948 году в «Огоньке» появилась статья писателя Михаила </a:t>
            </a:r>
            <a:r>
              <a:rPr lang="ru-RU" dirty="0" err="1"/>
              <a:t>Златогорова</a:t>
            </a:r>
            <a:r>
              <a:rPr lang="ru-RU" dirty="0"/>
              <a:t> «Брестская крепость»; в 1951 году художник Пётр Кривоногов написал картину «Защитники Брестской крепости».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Защитникам Отечества посвящается.</a:t>
            </a:r>
            <a:br>
              <a:rPr lang="ru-RU" dirty="0" smtClean="0"/>
            </a:br>
            <a:r>
              <a:rPr lang="ru-RU" dirty="0" smtClean="0"/>
              <a:t>Оборона Брестской крепости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05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290" y="1196752"/>
            <a:ext cx="8229600" cy="756320"/>
          </a:xfrm>
        </p:spPr>
        <p:txBody>
          <a:bodyPr>
            <a:normAutofit fontScale="90000"/>
          </a:bodyPr>
          <a:lstStyle/>
          <a:p>
            <a:r>
              <a:rPr lang="ru-RU" dirty="0"/>
              <a:t>Пётр Кривоногов </a:t>
            </a:r>
            <a:br>
              <a:rPr lang="ru-RU" dirty="0"/>
            </a:br>
            <a:r>
              <a:rPr lang="ru-RU" dirty="0" smtClean="0"/>
              <a:t>«Защитники </a:t>
            </a:r>
            <a:r>
              <a:rPr lang="ru-RU" dirty="0"/>
              <a:t>Брестской крепости».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00808"/>
            <a:ext cx="8198690" cy="435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42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3284984"/>
            <a:ext cx="4120640" cy="309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-2370" b="2370"/>
          <a:stretch/>
        </p:blipFill>
        <p:spPr>
          <a:xfrm>
            <a:off x="4997542" y="548680"/>
            <a:ext cx="4146458" cy="330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357962"/>
            <a:ext cx="4032448" cy="5148064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Заслуга </a:t>
            </a:r>
            <a:r>
              <a:rPr lang="ru-RU" dirty="0"/>
              <a:t>восстановления памяти героев крепости во многом принадлежит писателю и историку Сергею Сергеевичу Смирнову, а также поддержавшему его инициативу Константину Михайловичу Симонову. В 1955 году опубликована героическая драма Сергея Смирнова «Крепость над Бугом», в 1956 году выходят документальная повесть Сергея Смирнова «Брестская крепость», а на экраны мира художественный фильм по сценарию Константина Симонова «Бессмертный гарнизон» (почётный диплом МКФ в Венеции).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Защитникам Отечества посвящается.</a:t>
            </a:r>
            <a:br>
              <a:rPr lang="ru-RU" sz="3600" dirty="0" smtClean="0"/>
            </a:br>
            <a:r>
              <a:rPr lang="ru-RU" sz="3600" dirty="0" smtClean="0"/>
              <a:t>Оборона Брестской </a:t>
            </a:r>
            <a:r>
              <a:rPr lang="ru-RU" sz="3600" dirty="0" err="1" smtClean="0"/>
              <a:t>крепостив</a:t>
            </a:r>
            <a:r>
              <a:rPr lang="ru-RU" sz="3600" dirty="0" smtClean="0"/>
              <a:t> искусстве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0055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4" t="1000" r="9050" b="2401"/>
          <a:stretch/>
        </p:blipFill>
        <p:spPr>
          <a:xfrm>
            <a:off x="3936568" y="2170145"/>
            <a:ext cx="4750232" cy="3379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4" t="10800" r="20075" b="8000"/>
          <a:stretch/>
        </p:blipFill>
        <p:spPr>
          <a:xfrm>
            <a:off x="3785084" y="2183127"/>
            <a:ext cx="4968552" cy="3430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r="14563" b="2401"/>
          <a:stretch/>
        </p:blipFill>
        <p:spPr>
          <a:xfrm>
            <a:off x="3753499" y="2183127"/>
            <a:ext cx="5031722" cy="3507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noProof="0" dirty="0" smtClean="0"/>
              <a:t>Самый лучший подарок - это подарок, сделанный своими руками</a:t>
            </a:r>
            <a:endParaRPr lang="ru-RU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341" y="1573660"/>
            <a:ext cx="8229600" cy="4572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noProof="0" dirty="0" smtClean="0"/>
              <a:t>Чтобы сделать открытку к </a:t>
            </a:r>
            <a:r>
              <a:rPr lang="ru-RU" sz="4000" noProof="0" dirty="0" smtClean="0"/>
              <a:t>23</a:t>
            </a:r>
            <a:r>
              <a:rPr lang="ru-RU" noProof="0" dirty="0" smtClean="0"/>
              <a:t>–</a:t>
            </a:r>
            <a:r>
              <a:rPr lang="ru-RU" noProof="0" dirty="0" err="1" smtClean="0"/>
              <a:t>му</a:t>
            </a:r>
            <a:r>
              <a:rPr lang="ru-RU" noProof="0" dirty="0" smtClean="0"/>
              <a:t> </a:t>
            </a:r>
            <a:r>
              <a:rPr lang="ru-RU" noProof="0" dirty="0" smtClean="0"/>
              <a:t>февраля для этого понадобится:</a:t>
            </a:r>
            <a:endParaRPr lang="ru-RU" noProof="0" dirty="0" smtClean="0"/>
          </a:p>
          <a:p>
            <a:r>
              <a:rPr lang="ru-RU" dirty="0"/>
              <a:t>л</a:t>
            </a:r>
            <a:r>
              <a:rPr lang="ru-RU" noProof="0" dirty="0" err="1" smtClean="0"/>
              <a:t>ист</a:t>
            </a:r>
            <a:r>
              <a:rPr lang="ru-RU" noProof="0" dirty="0" smtClean="0"/>
              <a:t> картона цветного</a:t>
            </a:r>
          </a:p>
          <a:p>
            <a:r>
              <a:rPr lang="ru-RU" dirty="0"/>
              <a:t>л</a:t>
            </a:r>
            <a:r>
              <a:rPr lang="ru-RU" dirty="0" smtClean="0"/>
              <a:t>ист цветной бумаги красного цвета</a:t>
            </a:r>
          </a:p>
          <a:p>
            <a:r>
              <a:rPr lang="ru-RU" dirty="0"/>
              <a:t>к</a:t>
            </a:r>
            <a:r>
              <a:rPr lang="ru-RU" dirty="0" smtClean="0"/>
              <a:t>арандаш простой</a:t>
            </a:r>
          </a:p>
          <a:p>
            <a:r>
              <a:rPr lang="ru-RU" noProof="0" dirty="0"/>
              <a:t>н</a:t>
            </a:r>
            <a:r>
              <a:rPr lang="ru-RU" noProof="0" dirty="0" smtClean="0"/>
              <a:t>ожницы</a:t>
            </a:r>
          </a:p>
          <a:p>
            <a:r>
              <a:rPr lang="ru-RU" dirty="0" smtClean="0"/>
              <a:t>л</a:t>
            </a:r>
            <a:r>
              <a:rPr lang="ru-RU" noProof="0" dirty="0" err="1" smtClean="0"/>
              <a:t>инейка</a:t>
            </a:r>
            <a:endParaRPr lang="ru-RU" noProof="0" dirty="0" smtClean="0"/>
          </a:p>
          <a:p>
            <a:r>
              <a:rPr lang="ru-RU" dirty="0" smtClean="0"/>
              <a:t>ц</a:t>
            </a:r>
            <a:r>
              <a:rPr lang="ru-RU" dirty="0" smtClean="0"/>
              <a:t>иркуль</a:t>
            </a:r>
          </a:p>
          <a:p>
            <a:r>
              <a:rPr lang="ru-RU" dirty="0"/>
              <a:t>м</a:t>
            </a:r>
            <a:r>
              <a:rPr lang="ru-RU" dirty="0" smtClean="0"/>
              <a:t>акетный нож</a:t>
            </a:r>
            <a:endParaRPr lang="ru-RU" dirty="0" smtClean="0"/>
          </a:p>
          <a:p>
            <a:r>
              <a:rPr lang="ru-RU" noProof="0" dirty="0"/>
              <a:t>о</a:t>
            </a:r>
            <a:r>
              <a:rPr lang="ru-RU" noProof="0" dirty="0" smtClean="0"/>
              <a:t>брезок  </a:t>
            </a:r>
            <a:r>
              <a:rPr lang="ru-RU" noProof="0" dirty="0" err="1" smtClean="0"/>
              <a:t>ламинатной</a:t>
            </a:r>
            <a:r>
              <a:rPr lang="ru-RU" noProof="0" dirty="0" smtClean="0"/>
              <a:t> доски</a:t>
            </a:r>
            <a:endParaRPr lang="ru-RU" noProof="0" dirty="0" smtClean="0"/>
          </a:p>
          <a:p>
            <a:pPr marL="0" indent="0">
              <a:buNone/>
            </a:pPr>
            <a:r>
              <a:rPr lang="ru-RU" noProof="0" dirty="0" smtClean="0"/>
              <a:t>И немного терпения и фантазии</a:t>
            </a:r>
            <a:endParaRPr lang="ru-RU" noProof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16592"/>
          <a:stretch/>
        </p:blipFill>
        <p:spPr>
          <a:xfrm>
            <a:off x="179512" y="1700542"/>
            <a:ext cx="4968552" cy="3880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067944" y="1371600"/>
            <a:ext cx="4834880" cy="5649416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</a:rPr>
              <a:t>С этого времени Брестская крепость становится символом непоколебимой стойкости советского народа и важным символом официальной патриотической пропаганды.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</a:rPr>
              <a:t>8 мая 1965 года Брестской крепости присвоено звание крепость-герой. С 1971 года является мемориальным комплексом. Мемориал «Брестская крепость-герой» построен по проектам скульптора Александра Павловича </a:t>
            </a:r>
            <a:r>
              <a:rPr lang="ru-RU" dirty="0" err="1">
                <a:solidFill>
                  <a:schemeClr val="bg1"/>
                </a:solidFill>
              </a:rPr>
              <a:t>Кибальникова</a:t>
            </a:r>
            <a:r>
              <a:rPr lang="ru-RU" dirty="0">
                <a:solidFill>
                  <a:schemeClr val="bg1"/>
                </a:solidFill>
              </a:rPr>
              <a:t>. К площади Церемониалов примыкают здание Музея обороны Брестской крепости и руины Белого дворца. Композиционным центром является главный монумент «Мужество», на его обратной стороне размещены рельефные композиции, рассказывающие об отдельных эпизодах героической обороны крепости. В 3-ярусном некрополе, композиционно связанном с монументом, захоронены останки 850 человек. Перед руинами бывшего инженерного управления горит Вечный огонь Славы. На обзорной площадке сохранились руины казарм 333-го стрелкового полка и других оборонительных и жилых сооружений.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Защитникам Отечества посвящается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211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56" y="1371600"/>
            <a:ext cx="4992555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860031" y="836712"/>
            <a:ext cx="3960441" cy="5760640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ru-RU" dirty="0" err="1" smtClean="0">
                <a:solidFill>
                  <a:schemeClr val="bg1"/>
                </a:solidFill>
              </a:rPr>
              <a:t>Буйничское</a:t>
            </a:r>
            <a:r>
              <a:rPr lang="ru-RU" dirty="0" smtClean="0">
                <a:solidFill>
                  <a:schemeClr val="bg1"/>
                </a:solidFill>
              </a:rPr>
              <a:t> поле в истории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В </a:t>
            </a:r>
            <a:r>
              <a:rPr lang="ru-RU" dirty="0">
                <a:solidFill>
                  <a:schemeClr val="bg1"/>
                </a:solidFill>
              </a:rPr>
              <a:t>1941 году возле деревни </a:t>
            </a:r>
            <a:r>
              <a:rPr lang="ru-RU" dirty="0" err="1">
                <a:solidFill>
                  <a:schemeClr val="bg1"/>
                </a:solidFill>
              </a:rPr>
              <a:t>Буйничи</a:t>
            </a:r>
            <a:r>
              <a:rPr lang="ru-RU" dirty="0">
                <a:solidFill>
                  <a:schemeClr val="bg1"/>
                </a:solidFill>
              </a:rPr>
              <a:t> проходила линия обороны </a:t>
            </a:r>
            <a:r>
              <a:rPr lang="ru-RU" dirty="0" err="1">
                <a:solidFill>
                  <a:schemeClr val="bg1"/>
                </a:solidFill>
              </a:rPr>
              <a:t>Могилёва</a:t>
            </a:r>
            <a:r>
              <a:rPr lang="ru-RU" dirty="0">
                <a:solidFill>
                  <a:schemeClr val="bg1"/>
                </a:solidFill>
              </a:rPr>
              <a:t>. Сражаясь против немецких войск, воины Красной армии перекрывали дорогу </a:t>
            </a:r>
            <a:r>
              <a:rPr lang="ru-RU" dirty="0" err="1">
                <a:solidFill>
                  <a:schemeClr val="bg1"/>
                </a:solidFill>
              </a:rPr>
              <a:t>Могилёв</a:t>
            </a:r>
            <a:r>
              <a:rPr lang="ru-RU" dirty="0">
                <a:solidFill>
                  <a:schemeClr val="bg1"/>
                </a:solidFill>
              </a:rPr>
              <a:t>-Бобруйск. В обороне были задействованы ополченцы, 172 стрелковая дивизия, которой командовал генерал-майора Романова, среди частей которой особо отличился 388 стрелковый полк (командир - полковник </a:t>
            </a:r>
            <a:r>
              <a:rPr lang="ru-RU" dirty="0" err="1">
                <a:solidFill>
                  <a:schemeClr val="bg1"/>
                </a:solidFill>
              </a:rPr>
              <a:t>Кутепов</a:t>
            </a:r>
            <a:r>
              <a:rPr lang="ru-RU" dirty="0">
                <a:solidFill>
                  <a:schemeClr val="bg1"/>
                </a:solidFill>
              </a:rPr>
              <a:t>). С немецкой стороны — пехотные части, танковая дивизия, поддержка авиации и артиллерии. Передний край обороны советской армии проходил у деревни </a:t>
            </a:r>
            <a:r>
              <a:rPr lang="ru-RU" dirty="0" err="1">
                <a:solidFill>
                  <a:schemeClr val="bg1"/>
                </a:solidFill>
              </a:rPr>
              <a:t>Буйничи</a:t>
            </a:r>
            <a:r>
              <a:rPr lang="ru-RU" dirty="0">
                <a:solidFill>
                  <a:schemeClr val="bg1"/>
                </a:solidFill>
              </a:rPr>
              <a:t>. 10 июля немцы подвергали 388 полк массовым обстрелам, а 2 дня спустя советская артиллерия открыла огонь по противнику и нанесла ощутимые потери.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</a:rPr>
              <a:t>Немцы, перейдя в наступление, направили на позиции противников десятки танков. В результате продолжительного боя удалось сжечь и подбить 39 танков. До 22 июля Красная Армия стойко удерживала свои позиции.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Защитникам Отечества посвящается</a:t>
            </a:r>
            <a:br>
              <a:rPr lang="ru-RU" dirty="0" smtClean="0"/>
            </a:br>
            <a:r>
              <a:rPr lang="ru-RU" dirty="0" smtClean="0"/>
              <a:t>Оборона Могилева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288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1556792"/>
            <a:ext cx="7668344" cy="1035496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«Сражение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err="1">
                <a:solidFill>
                  <a:schemeClr val="bg1"/>
                </a:solidFill>
              </a:rPr>
              <a:t>Буйничском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поле» 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Панорама </a:t>
            </a:r>
            <a:r>
              <a:rPr lang="ru-RU" dirty="0">
                <a:solidFill>
                  <a:schemeClr val="bg1"/>
                </a:solidFill>
              </a:rPr>
              <a:t>из собрания могилёвского краеведческого музея.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Защитникам Отечества посвящается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10744"/>
            <a:ext cx="8424936" cy="326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Сражение на </a:t>
            </a:r>
            <a:r>
              <a:rPr lang="ru-RU" dirty="0" err="1"/>
              <a:t>Буйничском</a:t>
            </a:r>
            <a:r>
              <a:rPr lang="ru-RU" dirty="0"/>
              <a:t> поле. Панорама из собрания могилёвского краеведческого музея.</a:t>
            </a:r>
          </a:p>
        </p:txBody>
      </p:sp>
    </p:spTree>
    <p:extLst>
      <p:ext uri="{BB962C8B-B14F-4D97-AF65-F5344CB8AC3E}">
        <p14:creationId xmlns:p14="http://schemas.microsoft.com/office/powerpoint/2010/main" val="253870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59024" y="903784"/>
            <a:ext cx="8784976" cy="6048672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</a:rPr>
              <a:t>События, которые разворачивались на </a:t>
            </a:r>
            <a:r>
              <a:rPr lang="ru-RU" dirty="0" err="1">
                <a:solidFill>
                  <a:schemeClr val="bg1"/>
                </a:solidFill>
              </a:rPr>
              <a:t>Буйничском</a:t>
            </a:r>
            <a:r>
              <a:rPr lang="ru-RU" dirty="0">
                <a:solidFill>
                  <a:schemeClr val="bg1"/>
                </a:solidFill>
              </a:rPr>
              <a:t> поле, в своём военном дневнике и романе «Живые и мёртвые» увековечил Константин Симонов. В то время он был корреспондентом «Известий» и вместе с фотокорреспондентом Павлом Трошкиным находился на поле битвы 13 и 14 июля. Для Симонова эта командировка на фронт стала первой.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</a:rPr>
              <a:t>20 июля снимки подбитых танков и очерк </a:t>
            </a:r>
            <a:r>
              <a:rPr lang="ru-RU" dirty="0" err="1">
                <a:solidFill>
                  <a:schemeClr val="bg1"/>
                </a:solidFill>
              </a:rPr>
              <a:t>очерк</a:t>
            </a:r>
            <a:r>
              <a:rPr lang="ru-RU" dirty="0">
                <a:solidFill>
                  <a:schemeClr val="bg1"/>
                </a:solidFill>
              </a:rPr>
              <a:t> «Горячий день» были напечатаны в газете «Известия». Рассказывая читателям о 14-часовой битве, Симонов отметил то, насколько храбро и умело воюют защитники </a:t>
            </a:r>
            <a:r>
              <a:rPr lang="ru-RU" dirty="0" err="1">
                <a:solidFill>
                  <a:schemeClr val="bg1"/>
                </a:solidFill>
              </a:rPr>
              <a:t>Могилёва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</a:rPr>
              <a:t>А в «Живых и мёртвых» Симонов сделал полковника Семёна </a:t>
            </a:r>
            <a:r>
              <a:rPr lang="ru-RU" dirty="0" err="1">
                <a:solidFill>
                  <a:schemeClr val="bg1"/>
                </a:solidFill>
              </a:rPr>
              <a:t>Кутепова</a:t>
            </a:r>
            <a:r>
              <a:rPr lang="ru-RU" dirty="0">
                <a:solidFill>
                  <a:schemeClr val="bg1"/>
                </a:solidFill>
              </a:rPr>
              <a:t> прототипом главного героя. Именно его полк сумел создать прочную оборону и отбить танковую атаку на </a:t>
            </a:r>
            <a:r>
              <a:rPr lang="ru-RU" dirty="0" err="1">
                <a:solidFill>
                  <a:schemeClr val="bg1"/>
                </a:solidFill>
              </a:rPr>
              <a:t>Буйничском</a:t>
            </a:r>
            <a:r>
              <a:rPr lang="ru-RU" dirty="0">
                <a:solidFill>
                  <a:schemeClr val="bg1"/>
                </a:solidFill>
              </a:rPr>
              <a:t> поле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</a:rPr>
              <a:t>Считая поездку в </a:t>
            </a:r>
            <a:r>
              <a:rPr lang="ru-RU" dirty="0" err="1">
                <a:solidFill>
                  <a:schemeClr val="bg1"/>
                </a:solidFill>
              </a:rPr>
              <a:t>Могилёв</a:t>
            </a:r>
            <a:r>
              <a:rPr lang="ru-RU" dirty="0">
                <a:solidFill>
                  <a:schemeClr val="bg1"/>
                </a:solidFill>
              </a:rPr>
              <a:t> в 1941 году самым главным событием в своей жизни, Константин Симонов завещал развеять свой прах над </a:t>
            </a:r>
            <a:r>
              <a:rPr lang="ru-RU" dirty="0" err="1">
                <a:solidFill>
                  <a:schemeClr val="bg1"/>
                </a:solidFill>
              </a:rPr>
              <a:t>Буйничским</a:t>
            </a:r>
            <a:r>
              <a:rPr lang="ru-RU" dirty="0">
                <a:solidFill>
                  <a:schemeClr val="bg1"/>
                </a:solidFill>
              </a:rPr>
              <a:t> полем. Это и было сделано после смерти писателя, а на поле установлен памятный знак.</a:t>
            </a:r>
          </a:p>
          <a:p>
            <a:pPr marL="0" indent="0" algn="just">
              <a:buNone/>
            </a:pPr>
            <a:r>
              <a:rPr lang="ru-RU" sz="3300" b="1" i="1" dirty="0">
                <a:solidFill>
                  <a:srgbClr val="C00000"/>
                </a:solidFill>
              </a:rPr>
              <a:t>Симонов писал: «...Я не был солдатом, был всего только корреспондентом, однако у меня есть кусочек земли, который мне век не забыть, — поле под </a:t>
            </a:r>
            <a:r>
              <a:rPr lang="ru-RU" sz="3300" b="1" i="1" dirty="0" err="1">
                <a:solidFill>
                  <a:srgbClr val="C00000"/>
                </a:solidFill>
              </a:rPr>
              <a:t>Могилёвом</a:t>
            </a:r>
            <a:r>
              <a:rPr lang="ru-RU" sz="3300" b="1" i="1" dirty="0">
                <a:solidFill>
                  <a:srgbClr val="C00000"/>
                </a:solidFill>
              </a:rPr>
              <a:t>, где я впервые в июле 1941 года видел, как наши в течение одного дня подбили и сожгли 39 немецких танков</a:t>
            </a:r>
            <a:r>
              <a:rPr lang="ru-RU" sz="3300" b="1" i="1" dirty="0" smtClean="0">
                <a:solidFill>
                  <a:srgbClr val="C00000"/>
                </a:solidFill>
              </a:rPr>
              <a:t>…»</a:t>
            </a:r>
            <a:endParaRPr lang="ru-RU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</a:rPr>
              <a:t>Битва на </a:t>
            </a:r>
            <a:r>
              <a:rPr lang="ru-RU" dirty="0" err="1">
                <a:solidFill>
                  <a:schemeClr val="bg1"/>
                </a:solidFill>
              </a:rPr>
              <a:t>Буйничском</a:t>
            </a:r>
            <a:r>
              <a:rPr lang="ru-RU" dirty="0">
                <a:solidFill>
                  <a:schemeClr val="bg1"/>
                </a:solidFill>
              </a:rPr>
              <a:t> поле была одной из замечательных страниц в истории трагического 1941 года, она продемонстрировала доблесть бойцов и командиров Красной Армии и стала уроком для многих военачальников. Защита </a:t>
            </a:r>
            <a:r>
              <a:rPr lang="ru-RU" dirty="0" err="1">
                <a:solidFill>
                  <a:schemeClr val="bg1"/>
                </a:solidFill>
              </a:rPr>
              <a:t>Могилёва</a:t>
            </a:r>
            <a:r>
              <a:rPr lang="ru-RU" dirty="0">
                <a:solidFill>
                  <a:schemeClr val="bg1"/>
                </a:solidFill>
              </a:rPr>
              <a:t> стала примером при подготовке других битв. Она притормозила шествие фашистов, нарушила снабжение войск Гитлера и задержала их движение на Москву.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Защитникам Отечества посвящается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795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18856" y="1124744"/>
            <a:ext cx="4067944" cy="4613448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</a:rPr>
              <a:t>Судьба командира 388-го полка полковника Семена Федоровича </a:t>
            </a:r>
            <a:r>
              <a:rPr lang="ru-RU" dirty="0" err="1" smtClean="0">
                <a:solidFill>
                  <a:schemeClr val="bg1"/>
                </a:solidFill>
              </a:rPr>
              <a:t>Кутепова</a:t>
            </a:r>
            <a:r>
              <a:rPr lang="ru-RU" dirty="0" smtClean="0">
                <a:solidFill>
                  <a:schemeClr val="bg1"/>
                </a:solidFill>
              </a:rPr>
              <a:t>, командовавшего обороной </a:t>
            </a:r>
            <a:r>
              <a:rPr lang="ru-RU" dirty="0" err="1" smtClean="0">
                <a:solidFill>
                  <a:schemeClr val="bg1"/>
                </a:solidFill>
              </a:rPr>
              <a:t>Буйничского</a:t>
            </a:r>
            <a:r>
              <a:rPr lang="ru-RU" dirty="0" smtClean="0">
                <a:solidFill>
                  <a:schemeClr val="bg1"/>
                </a:solidFill>
              </a:rPr>
              <a:t> поля, </a:t>
            </a:r>
            <a:r>
              <a:rPr lang="ru-RU" dirty="0">
                <a:solidFill>
                  <a:schemeClr val="bg1"/>
                </a:solidFill>
              </a:rPr>
              <a:t>сложилась трагически. Во время прорыва остатков полка из окружения он был тяжело ранен. В бессознательном состоянии попал в плен. Бежал из лагеря, присоединился к партизанскому отряду, сражался в немецком тылу и пал смертью храбрых в декабре 1941 года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Его именем названа улица в городе Могилеве.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Защитникам Отечества посвящается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903784"/>
            <a:ext cx="3714750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968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573016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Священная обязанность каждого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мужчины- защищать Родину.</a:t>
            </a:r>
            <a:br>
              <a:rPr lang="ru-RU" dirty="0" smtClean="0"/>
            </a:br>
            <a:r>
              <a:rPr lang="ru-RU" dirty="0" smtClean="0"/>
              <a:t>Мы помним всех, кто выполнил свой долг перед Отечеством, и храним память о них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326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885" t="4731" r="2372" b="3600"/>
          <a:stretch/>
        </p:blipFill>
        <p:spPr>
          <a:xfrm>
            <a:off x="323528" y="548680"/>
            <a:ext cx="8568952" cy="5597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3861048"/>
            <a:ext cx="5760640" cy="121920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Спасибо за просмотр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50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3801" r="15351" b="1000"/>
          <a:stretch/>
        </p:blipFill>
        <p:spPr>
          <a:xfrm>
            <a:off x="3471876" y="412992"/>
            <a:ext cx="5509623" cy="3902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390" y="407921"/>
            <a:ext cx="5072930" cy="5389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3898" r="1557" b="3201"/>
          <a:stretch/>
        </p:blipFill>
        <p:spPr>
          <a:xfrm>
            <a:off x="4056449" y="829357"/>
            <a:ext cx="4475991" cy="4968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r="5432"/>
          <a:stretch/>
        </p:blipFill>
        <p:spPr>
          <a:xfrm>
            <a:off x="4003811" y="829357"/>
            <a:ext cx="4796088" cy="4780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5753" y="641715"/>
            <a:ext cx="4795735" cy="4968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84456" y="1432818"/>
            <a:ext cx="5708189" cy="4820519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разметить лист картона</a:t>
            </a:r>
          </a:p>
          <a:p>
            <a:pPr algn="just"/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п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остроить окружность диаметром 120мм из точки пересечения центровых осей</a:t>
            </a:r>
          </a:p>
          <a:p>
            <a:pPr marL="0" indent="0" algn="just">
              <a:buNone/>
            </a:pP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 ( радиус-60 мм)</a:t>
            </a:r>
            <a:endParaRPr lang="ru-RU" sz="20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Окружность поделить на 5 равных частей</a:t>
            </a:r>
          </a:p>
          <a:p>
            <a:pPr algn="just"/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р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адиусом 60 мм построить дугу из точки 1, найти точку 4- центр следующей дуги</a:t>
            </a:r>
          </a:p>
          <a:p>
            <a:pPr algn="just"/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р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адиусом 2 построить дугу до пересечения с центровой осью, найти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точку 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6. Отрезок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5,6 и есть искомый радиус</a:t>
            </a:r>
            <a:endParaRPr lang="ru-RU" sz="2000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с помощью этого радиуса  поделить окружность на 5 равных частей</a:t>
            </a:r>
          </a:p>
          <a:p>
            <a:pPr algn="just"/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п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остроить пятиконечную звезду</a:t>
            </a:r>
          </a:p>
          <a:p>
            <a:pPr algn="just"/>
            <a:endParaRPr lang="ru-RU" sz="2000" dirty="0" smtClean="0"/>
          </a:p>
          <a:p>
            <a:pPr marL="0" indent="0" algn="just">
              <a:buNone/>
            </a:pPr>
            <a:endParaRPr lang="ru-RU" sz="2000" dirty="0" smtClean="0"/>
          </a:p>
          <a:p>
            <a:pPr algn="just"/>
            <a:endParaRPr lang="ru-RU" sz="2000" dirty="0" smtClean="0"/>
          </a:p>
          <a:p>
            <a:pPr algn="just"/>
            <a:endParaRPr lang="ru-RU" sz="2000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0837" y="1268760"/>
            <a:ext cx="7931224" cy="827426"/>
          </a:xfrm>
        </p:spPr>
        <p:txBody>
          <a:bodyPr>
            <a:noAutofit/>
          </a:bodyPr>
          <a:lstStyle/>
          <a:p>
            <a:pPr lvl="0">
              <a:spcBef>
                <a:spcPts val="600"/>
              </a:spcBef>
              <a:buClr>
                <a:srgbClr val="F3A447"/>
              </a:buClr>
              <a:buSzPct val="85000"/>
            </a:pPr>
            <a:r>
              <a:rPr lang="ru-RU" sz="2800" dirty="0" smtClean="0"/>
              <a:t>Шаг первый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2800" spc="0" dirty="0">
                <a:ln>
                  <a:noFill/>
                </a:ln>
                <a:solidFill>
                  <a:srgbClr val="444D26">
                    <a:lumMod val="50000"/>
                  </a:srgbClr>
                </a:solidFill>
                <a:effectLst/>
                <a:ea typeface="+mn-ea"/>
                <a:cs typeface="+mn-cs"/>
              </a:rPr>
              <a:t>Построить пятиконечную звезду с помощью графических построений:</a:t>
            </a:r>
            <a:r>
              <a:rPr lang="ru-RU" sz="3200" spc="0" dirty="0">
                <a:ln>
                  <a:noFill/>
                </a:ln>
                <a:solidFill>
                  <a:srgbClr val="444D26">
                    <a:lumMod val="50000"/>
                  </a:srgbClr>
                </a:solidFill>
                <a:effectLst/>
                <a:ea typeface="+mn-ea"/>
                <a:cs typeface="+mn-cs"/>
              </a:rPr>
              <a:t/>
            </a:r>
            <a:br>
              <a:rPr lang="ru-RU" sz="3200" spc="0" dirty="0">
                <a:ln>
                  <a:noFill/>
                </a:ln>
                <a:solidFill>
                  <a:srgbClr val="444D26">
                    <a:lumMod val="50000"/>
                  </a:srgbClr>
                </a:solidFill>
                <a:effectLst/>
                <a:ea typeface="+mn-ea"/>
                <a:cs typeface="+mn-cs"/>
              </a:rPr>
            </a:b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86938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4555" y="620688"/>
            <a:ext cx="4070638" cy="4001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02027" y="1385276"/>
            <a:ext cx="4752528" cy="4943670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Построить внутри звезды еще звезды, параллельно данной:</a:t>
            </a:r>
          </a:p>
          <a:p>
            <a:pPr algn="just"/>
            <a:r>
              <a:rPr lang="ru-RU" dirty="0">
                <a:solidFill>
                  <a:schemeClr val="bg1"/>
                </a:solidFill>
              </a:rPr>
              <a:t>и</a:t>
            </a:r>
            <a:r>
              <a:rPr lang="ru-RU" dirty="0" smtClean="0">
                <a:solidFill>
                  <a:schemeClr val="bg1"/>
                </a:solidFill>
              </a:rPr>
              <a:t>з вершин каждого луча звезды через точки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a,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b,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c,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d</a:t>
            </a:r>
            <a:r>
              <a:rPr lang="ru-RU" dirty="0" smtClean="0">
                <a:solidFill>
                  <a:schemeClr val="bg1"/>
                </a:solidFill>
              </a:rPr>
              <a:t> построить лучи, которые являются биссектрисами углов</a:t>
            </a:r>
          </a:p>
          <a:p>
            <a:pPr algn="just"/>
            <a:r>
              <a:rPr lang="ru-RU" dirty="0">
                <a:solidFill>
                  <a:schemeClr val="bg1"/>
                </a:solidFill>
              </a:rPr>
              <a:t>н</a:t>
            </a:r>
            <a:r>
              <a:rPr lang="ru-RU" dirty="0" smtClean="0">
                <a:solidFill>
                  <a:schemeClr val="bg1"/>
                </a:solidFill>
              </a:rPr>
              <a:t>а этих лучах построить точки на расстоянии 15 </a:t>
            </a:r>
            <a:r>
              <a:rPr lang="ru-RU" dirty="0" smtClean="0">
                <a:solidFill>
                  <a:schemeClr val="bg1"/>
                </a:solidFill>
              </a:rPr>
              <a:t>мм(синий), </a:t>
            </a:r>
            <a:r>
              <a:rPr lang="ru-RU" dirty="0" smtClean="0">
                <a:solidFill>
                  <a:schemeClr val="bg1"/>
                </a:solidFill>
              </a:rPr>
              <a:t>25 </a:t>
            </a:r>
            <a:r>
              <a:rPr lang="ru-RU" dirty="0" smtClean="0">
                <a:solidFill>
                  <a:schemeClr val="bg1"/>
                </a:solidFill>
              </a:rPr>
              <a:t>мм(красный) </a:t>
            </a:r>
            <a:r>
              <a:rPr lang="ru-RU" dirty="0" smtClean="0">
                <a:solidFill>
                  <a:schemeClr val="bg1"/>
                </a:solidFill>
              </a:rPr>
              <a:t>и 35 </a:t>
            </a:r>
            <a:r>
              <a:rPr lang="ru-RU" dirty="0" smtClean="0">
                <a:solidFill>
                  <a:schemeClr val="bg1"/>
                </a:solidFill>
              </a:rPr>
              <a:t>мм (зеленый) </a:t>
            </a:r>
            <a:r>
              <a:rPr lang="ru-RU" dirty="0" smtClean="0">
                <a:solidFill>
                  <a:schemeClr val="bg1"/>
                </a:solidFill>
              </a:rPr>
              <a:t>от вершины луча звезды</a:t>
            </a:r>
          </a:p>
          <a:p>
            <a:pPr algn="just"/>
            <a:r>
              <a:rPr lang="ru-RU" dirty="0">
                <a:solidFill>
                  <a:schemeClr val="bg1"/>
                </a:solidFill>
              </a:rPr>
              <a:t>п</a:t>
            </a:r>
            <a:r>
              <a:rPr lang="ru-RU" dirty="0" smtClean="0">
                <a:solidFill>
                  <a:schemeClr val="bg1"/>
                </a:solidFill>
              </a:rPr>
              <a:t>остроить еще три звезды (на рисунке звезды выделены разными цветами для удобства работы)</a:t>
            </a: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Шаг второй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020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1484784"/>
            <a:ext cx="447484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Построить еще одну звезду, которая станет контуром:</a:t>
            </a:r>
          </a:p>
          <a:p>
            <a:r>
              <a:rPr lang="ru-RU" dirty="0"/>
              <a:t>н</a:t>
            </a:r>
            <a:r>
              <a:rPr lang="ru-RU" dirty="0" smtClean="0"/>
              <a:t>а лучах, построенных из вершин углов звезды, от точек </a:t>
            </a:r>
            <a:r>
              <a:rPr lang="en-US" dirty="0" smtClean="0"/>
              <a:t>a, b, c, d </a:t>
            </a:r>
            <a:r>
              <a:rPr lang="ru-RU" dirty="0" smtClean="0"/>
              <a:t>отложить отрезки 15 мм</a:t>
            </a:r>
          </a:p>
          <a:p>
            <a:r>
              <a:rPr lang="ru-RU" dirty="0"/>
              <a:t>и</a:t>
            </a:r>
            <a:r>
              <a:rPr lang="ru-RU" dirty="0" smtClean="0"/>
              <a:t>з точек 1, 2, 3, 4, 5 отложить отрезки 10 мм</a:t>
            </a:r>
          </a:p>
          <a:p>
            <a:r>
              <a:rPr lang="ru-RU" dirty="0"/>
              <a:t>п</a:t>
            </a:r>
            <a:r>
              <a:rPr lang="ru-RU" dirty="0" smtClean="0"/>
              <a:t>оочередно соединить полученные точки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Шаг третий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352" y="1628800"/>
            <a:ext cx="4011514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025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r="8263" b="1000"/>
          <a:stretch/>
        </p:blipFill>
        <p:spPr>
          <a:xfrm>
            <a:off x="3615925" y="234521"/>
            <a:ext cx="5289916" cy="3703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r="11412" b="3800"/>
          <a:stretch/>
        </p:blipFill>
        <p:spPr>
          <a:xfrm>
            <a:off x="3598913" y="249999"/>
            <a:ext cx="5455045" cy="3674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r="5901" b="3800"/>
          <a:stretch/>
        </p:blipFill>
        <p:spPr>
          <a:xfrm>
            <a:off x="3721841" y="295438"/>
            <a:ext cx="5237290" cy="3528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r="1963" b="5201"/>
          <a:stretch/>
        </p:blipFill>
        <p:spPr>
          <a:xfrm>
            <a:off x="3729877" y="473835"/>
            <a:ext cx="5065722" cy="3536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r="1176" b="-400"/>
          <a:stretch/>
        </p:blipFill>
        <p:spPr>
          <a:xfrm>
            <a:off x="3009291" y="234599"/>
            <a:ext cx="6044667" cy="4013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4" b="5660"/>
          <a:stretch/>
        </p:blipFill>
        <p:spPr>
          <a:xfrm>
            <a:off x="2389445" y="186340"/>
            <a:ext cx="6783353" cy="4110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23" b="7279"/>
          <a:stretch/>
        </p:blipFill>
        <p:spPr>
          <a:xfrm>
            <a:off x="1933297" y="152400"/>
            <a:ext cx="7284302" cy="4497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"/>
          <a:stretch/>
        </p:blipFill>
        <p:spPr>
          <a:xfrm>
            <a:off x="1032908" y="186340"/>
            <a:ext cx="8184691" cy="5081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0" r="14517" b="2711"/>
          <a:stretch/>
        </p:blipFill>
        <p:spPr>
          <a:xfrm>
            <a:off x="587232" y="626017"/>
            <a:ext cx="8654574" cy="5947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Шаг четвертый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31773" y="1516071"/>
            <a:ext cx="6604248" cy="457200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Построения закончены, теперь вырезаем звезду. Для этого нужно:</a:t>
            </a:r>
          </a:p>
          <a:p>
            <a:pPr algn="just"/>
            <a:r>
              <a:rPr lang="ru-RU" sz="2000" dirty="0" smtClean="0"/>
              <a:t>Выделить цветом линии, по которым будут выполнены надрезы </a:t>
            </a:r>
          </a:p>
          <a:p>
            <a:pPr algn="just"/>
            <a:r>
              <a:rPr lang="ru-RU" sz="2000" dirty="0" smtClean="0"/>
              <a:t>Подготовить для работы макетный нож, линейку, ножницы и обрезок ламината как рабочую поверхность, на которой будут выполнятся надрезы на бумаге макетным ножом</a:t>
            </a:r>
          </a:p>
          <a:p>
            <a:pPr algn="just"/>
            <a:r>
              <a:rPr lang="ru-RU" sz="2000" dirty="0" smtClean="0"/>
              <a:t>Согнуть по всем линиям сгиба</a:t>
            </a:r>
          </a:p>
          <a:p>
            <a:pPr algn="just"/>
            <a:r>
              <a:rPr lang="ru-RU" sz="2000" dirty="0" smtClean="0"/>
              <a:t>Вырезать самую маленькую (зеленую) звездочку, согнув пополам лист картона</a:t>
            </a:r>
          </a:p>
          <a:p>
            <a:pPr algn="just"/>
            <a:r>
              <a:rPr lang="ru-RU" sz="2000" dirty="0" smtClean="0"/>
              <a:t>Макетным ножом выполнить разрезы по линиям, размеченным </a:t>
            </a:r>
            <a:r>
              <a:rPr lang="ru-RU" sz="2000" dirty="0" smtClean="0"/>
              <a:t>цветом</a:t>
            </a:r>
          </a:p>
          <a:p>
            <a:pPr algn="just"/>
            <a:r>
              <a:rPr lang="ru-RU" sz="2000" dirty="0" smtClean="0"/>
              <a:t>Вырезать открытку по контуру</a:t>
            </a:r>
            <a:endParaRPr lang="ru-RU" sz="2000" dirty="0" smtClean="0"/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6638" r="13776" b="6563"/>
          <a:stretch/>
        </p:blipFill>
        <p:spPr>
          <a:xfrm>
            <a:off x="301207" y="234521"/>
            <a:ext cx="8455027" cy="5576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8" r="16950"/>
          <a:stretch/>
        </p:blipFill>
        <p:spPr>
          <a:xfrm rot="5400000">
            <a:off x="4396264" y="1770219"/>
            <a:ext cx="4504830" cy="3934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448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Шаг пятый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524000"/>
            <a:ext cx="8435280" cy="4572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Украшаем </a:t>
            </a:r>
            <a:r>
              <a:rPr lang="ru-RU" dirty="0" smtClean="0"/>
              <a:t>открытку. Для украшения нам понадобится:</a:t>
            </a:r>
          </a:p>
          <a:p>
            <a:r>
              <a:rPr lang="ru-RU" sz="2400" dirty="0"/>
              <a:t>к</a:t>
            </a:r>
            <a:r>
              <a:rPr lang="ru-RU" sz="2400" dirty="0" smtClean="0"/>
              <a:t>реповая бумага красных и зеленых оттенков</a:t>
            </a:r>
          </a:p>
          <a:p>
            <a:r>
              <a:rPr lang="ru-RU" sz="2400" dirty="0"/>
              <a:t>ц</a:t>
            </a:r>
            <a:r>
              <a:rPr lang="ru-RU" sz="2400" dirty="0" smtClean="0"/>
              <a:t>ветная бумага красного цвета</a:t>
            </a:r>
          </a:p>
          <a:p>
            <a:r>
              <a:rPr lang="ru-RU" sz="2400" dirty="0"/>
              <a:t>к</a:t>
            </a:r>
            <a:r>
              <a:rPr lang="ru-RU" sz="2400" dirty="0" smtClean="0"/>
              <a:t>лей ПВА</a:t>
            </a:r>
          </a:p>
          <a:p>
            <a:r>
              <a:rPr lang="ru-RU" sz="2400" dirty="0"/>
              <a:t>к</a:t>
            </a:r>
            <a:r>
              <a:rPr lang="ru-RU" sz="2400" dirty="0" smtClean="0"/>
              <a:t>лей-карандаш</a:t>
            </a:r>
          </a:p>
          <a:p>
            <a:r>
              <a:rPr lang="ru-RU" sz="2400" dirty="0"/>
              <a:t>д</a:t>
            </a:r>
            <a:r>
              <a:rPr lang="ru-RU" sz="2400" dirty="0" smtClean="0"/>
              <a:t>войной скотч</a:t>
            </a:r>
          </a:p>
          <a:p>
            <a:r>
              <a:rPr lang="ru-RU" sz="2400" dirty="0"/>
              <a:t>п</a:t>
            </a:r>
            <a:r>
              <a:rPr lang="ru-RU" sz="2400" dirty="0" smtClean="0"/>
              <a:t>ростой карандаш</a:t>
            </a:r>
          </a:p>
          <a:p>
            <a:r>
              <a:rPr lang="ru-RU" sz="2400" dirty="0"/>
              <a:t>н</a:t>
            </a:r>
            <a:r>
              <a:rPr lang="ru-RU" sz="2400" dirty="0" smtClean="0"/>
              <a:t>ожницы</a:t>
            </a:r>
          </a:p>
          <a:p>
            <a:r>
              <a:rPr lang="ru-RU" sz="2400" dirty="0"/>
              <a:t>л</a:t>
            </a:r>
            <a:r>
              <a:rPr lang="ru-RU" sz="2400" dirty="0" smtClean="0"/>
              <a:t>инейка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5201" r="9838" b="2401"/>
          <a:stretch/>
        </p:blipFill>
        <p:spPr>
          <a:xfrm>
            <a:off x="3777526" y="2916731"/>
            <a:ext cx="4896544" cy="3331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9401" r="20863" b="8000"/>
          <a:stretch/>
        </p:blipFill>
        <p:spPr>
          <a:xfrm>
            <a:off x="3777526" y="2916731"/>
            <a:ext cx="4968552" cy="3531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31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8" t="5201" r="5899" b="10800"/>
          <a:stretch/>
        </p:blipFill>
        <p:spPr>
          <a:xfrm>
            <a:off x="4993592" y="2200012"/>
            <a:ext cx="3456384" cy="2383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4" t="7768" r="9184" b="4034"/>
          <a:stretch/>
        </p:blipFill>
        <p:spPr>
          <a:xfrm>
            <a:off x="4963287" y="1804200"/>
            <a:ext cx="3829629" cy="2805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6" t="536" r="1437" b="7065"/>
          <a:stretch/>
        </p:blipFill>
        <p:spPr>
          <a:xfrm>
            <a:off x="4408891" y="1770313"/>
            <a:ext cx="4625785" cy="2907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0" t="12902" r="18105" b="4499"/>
          <a:stretch/>
        </p:blipFill>
        <p:spPr>
          <a:xfrm>
            <a:off x="4379759" y="1589274"/>
            <a:ext cx="4684047" cy="3543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3" t="2262" r="2329" b="9921"/>
          <a:stretch/>
        </p:blipFill>
        <p:spPr>
          <a:xfrm>
            <a:off x="4230269" y="1651763"/>
            <a:ext cx="4983026" cy="3480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832" y="339960"/>
            <a:ext cx="8229600" cy="12192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Выполняем цветы из креповой бумаги:</a:t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75" t="12201" r="16925" b="59800"/>
          <a:stretch/>
        </p:blipFill>
        <p:spPr>
          <a:xfrm>
            <a:off x="4895696" y="1894727"/>
            <a:ext cx="3579050" cy="2982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50545" y="1800297"/>
            <a:ext cx="530157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отрезать полосу красной креповой </a:t>
            </a:r>
            <a:r>
              <a:rPr lang="ru-RU" sz="2400" dirty="0" smtClean="0"/>
              <a:t>бумаги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выполнить </a:t>
            </a:r>
            <a:r>
              <a:rPr lang="ru-RU" sz="2400" dirty="0"/>
              <a:t>надрезы на полосе </a:t>
            </a:r>
            <a:endParaRPr lang="ru-RU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 </a:t>
            </a:r>
            <a:r>
              <a:rPr lang="ru-RU" sz="2400" dirty="0"/>
              <a:t>скрутить полосу креповой бумаги в бутоны , скрепляя клеем ПВА </a:t>
            </a:r>
            <a:endParaRPr lang="ru-RU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из </a:t>
            </a:r>
            <a:r>
              <a:rPr lang="ru-RU" sz="2400" dirty="0"/>
              <a:t>креповой бумаги зеленого цвета вырезать чашелистики и наклеить на бутоны</a:t>
            </a:r>
          </a:p>
        </p:txBody>
      </p:sp>
    </p:spTree>
    <p:extLst>
      <p:ext uri="{BB962C8B-B14F-4D97-AF65-F5344CB8AC3E}">
        <p14:creationId xmlns:p14="http://schemas.microsoft.com/office/powerpoint/2010/main" val="192201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" b="2043"/>
          <a:stretch/>
        </p:blipFill>
        <p:spPr>
          <a:xfrm>
            <a:off x="3424310" y="1998884"/>
            <a:ext cx="5260924" cy="3063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9586" y="188640"/>
            <a:ext cx="8003232" cy="1584176"/>
          </a:xfrm>
        </p:spPr>
        <p:txBody>
          <a:bodyPr>
            <a:normAutofit/>
          </a:bodyPr>
          <a:lstStyle/>
          <a:p>
            <a:pPr algn="just"/>
            <a:r>
              <a:rPr lang="ru-RU" sz="3200" dirty="0" smtClean="0"/>
              <a:t>Выполняем декоративные полосы из цветной бумаги красного цвета, имитирующие георгиевскую ленту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1000" r="12199" b="2401"/>
          <a:stretch/>
        </p:blipFill>
        <p:spPr>
          <a:xfrm>
            <a:off x="3390115" y="1712270"/>
            <a:ext cx="5421188" cy="3631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578" y="1704190"/>
            <a:ext cx="6282901" cy="3698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543" y="1683824"/>
            <a:ext cx="6152969" cy="3740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" t="9512" r="17290" b="12089"/>
          <a:stretch/>
        </p:blipFill>
        <p:spPr>
          <a:xfrm>
            <a:off x="2745543" y="1740449"/>
            <a:ext cx="6256794" cy="3575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" r="6097" b="12550"/>
          <a:stretch/>
        </p:blipFill>
        <p:spPr>
          <a:xfrm>
            <a:off x="2592439" y="1767084"/>
            <a:ext cx="6459176" cy="3634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5" r="15612" b="11265"/>
          <a:stretch/>
        </p:blipFill>
        <p:spPr>
          <a:xfrm>
            <a:off x="2545815" y="1688451"/>
            <a:ext cx="6552424" cy="3729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76491" y="1975859"/>
            <a:ext cx="50022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Отрезать из бумаги красного цвета 5 полос разной ширины: одна полоса шириной 3 см, 2 полосы шириной 2 см и 2 полосы шириной 5 мм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Полосу шириной 3 см декорируем ажуром в технике «</a:t>
            </a:r>
            <a:r>
              <a:rPr lang="ru-RU" dirty="0" err="1" smtClean="0"/>
              <a:t>вытинанка</a:t>
            </a:r>
            <a:r>
              <a:rPr lang="ru-RU" dirty="0" smtClean="0"/>
              <a:t>».</a:t>
            </a:r>
          </a:p>
          <a:p>
            <a:r>
              <a:rPr lang="ru-RU" dirty="0"/>
              <a:t> </a:t>
            </a:r>
            <a:r>
              <a:rPr lang="ru-RU" dirty="0" smtClean="0"/>
              <a:t>   </a:t>
            </a:r>
            <a:r>
              <a:rPr lang="ru-RU" dirty="0"/>
              <a:t> </a:t>
            </a:r>
            <a:r>
              <a:rPr lang="ru-RU" dirty="0" smtClean="0"/>
              <a:t>Для этого необходимо полосу сложить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 </a:t>
            </a:r>
            <a:r>
              <a:rPr lang="ru-RU" dirty="0" smtClean="0"/>
              <a:t>    наметить рисунок карандашом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 </a:t>
            </a:r>
            <a:r>
              <a:rPr lang="ru-RU" dirty="0" smtClean="0"/>
              <a:t>    вырезать ажур ножницами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Полосы шириной 2см тоже декорируем </a:t>
            </a:r>
            <a:r>
              <a:rPr lang="ru-RU" dirty="0" err="1" smtClean="0"/>
              <a:t>вытинанкой</a:t>
            </a:r>
            <a:r>
              <a:rPr lang="ru-RU" dirty="0" smtClean="0"/>
              <a:t>. Здесь важно выполнить их с одинаковым узором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с</a:t>
            </a:r>
            <a:r>
              <a:rPr lang="ru-RU" dirty="0" smtClean="0"/>
              <a:t>ложить полосу пополам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н</a:t>
            </a:r>
            <a:r>
              <a:rPr lang="ru-RU" dirty="0" smtClean="0"/>
              <a:t>аметить рисунок карандашом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в</a:t>
            </a:r>
            <a:r>
              <a:rPr lang="ru-RU" dirty="0" smtClean="0"/>
              <a:t>ырезать ажур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966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tint val="100000"/>
                <a:shade val="42000"/>
                <a:hueMod val="100000"/>
                <a:satMod val="100000"/>
              </a:schemeClr>
              <a:schemeClr val="phClr">
                <a:tint val="4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8A5A021-7D04-4D90-BAE3-2DCE107EA0C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о дне Земли</Template>
  <TotalTime>0</TotalTime>
  <Words>1765</Words>
  <Application>Microsoft Office PowerPoint</Application>
  <PresentationFormat>Экран (4:3)</PresentationFormat>
  <Paragraphs>153</Paragraphs>
  <Slides>26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Constantia</vt:lpstr>
      <vt:lpstr>Wingdings 2</vt:lpstr>
      <vt:lpstr>Бумажная</vt:lpstr>
      <vt:lpstr>МАСТЕР-КЛАСС  Открытка  ко Дню защитника Отечества  с элементами техники «вытинанка»</vt:lpstr>
      <vt:lpstr>Самый лучший подарок - это подарок, сделанный своими руками</vt:lpstr>
      <vt:lpstr>Шаг первый Построить пятиконечную звезду с помощью графических построений: </vt:lpstr>
      <vt:lpstr>Шаг второй</vt:lpstr>
      <vt:lpstr>Шаг третий</vt:lpstr>
      <vt:lpstr>Шаг четвертый</vt:lpstr>
      <vt:lpstr>Шаг пятый</vt:lpstr>
      <vt:lpstr>Выполняем цветы из креповой бумаги: </vt:lpstr>
      <vt:lpstr>Выполняем декоративные полосы из цветной бумаги красного цвета, имитирующие георгиевскую ленту</vt:lpstr>
      <vt:lpstr>Шаг шестой</vt:lpstr>
      <vt:lpstr>Открытка готова. А как же без теплых слов в честь защитников отечества?</vt:lpstr>
      <vt:lpstr>Защитникам Отечества посвящается</vt:lpstr>
      <vt:lpstr>Защитникам Отечества посвящается</vt:lpstr>
      <vt:lpstr>Защитникам Отечества посвящается</vt:lpstr>
      <vt:lpstr>В облике Дениса Давыдова, еще одного героя, защищавшего Родину,  О. Кипренский передал гусарскую молодцеватость, русскую удаль, способность к страстному, живому чувству, раздумью. Свободная расслабленная поза, спокойствия не нарушает быстрый, проницательный взгляд черных глаз.   Сходные черты присущи обширной серии портретов героев войны 1812 года, выполненные О. Кипренским.</vt:lpstr>
      <vt:lpstr>Защитникам Отечества посвящается</vt:lpstr>
      <vt:lpstr>Защитникам Отечества посвящается. Оборона Брестской крепости</vt:lpstr>
      <vt:lpstr>Пётр Кривоногов  «Защитники Брестской крепости». </vt:lpstr>
      <vt:lpstr>Защитникам Отечества посвящается. Оборона Брестской крепостив искусстве</vt:lpstr>
      <vt:lpstr>Защитникам Отечества посвящается</vt:lpstr>
      <vt:lpstr>Защитникам Отечества посвящается Оборона Могилева</vt:lpstr>
      <vt:lpstr>Защитникам Отечества посвящается</vt:lpstr>
      <vt:lpstr>Защитникам Отечества посвящается</vt:lpstr>
      <vt:lpstr>Защитникам Отечества посвящается</vt:lpstr>
      <vt:lpstr>      Священная обязанность каждого   мужчины- защищать Родину. Мы помним всех, кто выполнил свой долг перед Отечеством, и храним память о них </vt:lpstr>
      <vt:lpstr>Спасибо за просмотр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2016-10-10T15:51:05Z</dcterms:created>
  <dcterms:modified xsi:type="dcterms:W3CDTF">2017-02-19T15:48:15Z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TC102513359990</vt:lpwstr>
  </property>
</Properties>
</file>